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7" r:id="rId9"/>
    <p:sldId id="261" r:id="rId10"/>
    <p:sldId id="268" r:id="rId11"/>
    <p:sldId id="272" r:id="rId12"/>
    <p:sldId id="263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@yonkerspublicschools.org" TargetMode="External"/><Relationship Id="rId2" Type="http://schemas.openxmlformats.org/officeDocument/2006/relationships/hyperlink" Target="http://www.clever.com/in/yonk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123456@yonkerspublicschools.or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mark-note-duplicate-240520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-equation.com/my-at-work-gratitude-list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ED5A-014B-4D2D-A7E7-18C3F12B5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2077374"/>
            <a:ext cx="7315200" cy="1811045"/>
          </a:xfrm>
        </p:spPr>
        <p:txBody>
          <a:bodyPr/>
          <a:lstStyle/>
          <a:p>
            <a:pPr algn="ctr"/>
            <a:r>
              <a:rPr lang="en-US" b="1" dirty="0"/>
              <a:t>Student Support: At School and At Home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BCD38-9E13-45D6-8F80-38ED8299A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7315200" cy="126891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Facilitators:</a:t>
            </a:r>
          </a:p>
          <a:p>
            <a:r>
              <a:rPr lang="en-US" b="1" dirty="0"/>
              <a:t>Ms. Cantor- ENL (3</a:t>
            </a:r>
            <a:r>
              <a:rPr lang="en-US" b="1" baseline="30000" dirty="0"/>
              <a:t>rd</a:t>
            </a:r>
            <a:r>
              <a:rPr lang="en-US" b="1" dirty="0"/>
              <a:t>-8</a:t>
            </a:r>
            <a:r>
              <a:rPr lang="en-US" b="1" baseline="30000" dirty="0"/>
              <a:t>th</a:t>
            </a:r>
            <a:r>
              <a:rPr lang="en-US" b="1" dirty="0"/>
              <a:t>)</a:t>
            </a:r>
          </a:p>
          <a:p>
            <a:r>
              <a:rPr lang="en-US" b="1" dirty="0"/>
              <a:t>Mrs. Fitzpatrick- Reading</a:t>
            </a:r>
          </a:p>
          <a:p>
            <a:r>
              <a:rPr lang="en-US" b="1" dirty="0"/>
              <a:t>Mrs. Kalina- ENL (K-3</a:t>
            </a:r>
            <a:r>
              <a:rPr lang="en-US" b="1" baseline="30000" dirty="0"/>
              <a:t>rd</a:t>
            </a:r>
            <a:r>
              <a:rPr lang="en-US" b="1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1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DB160-7E25-44FB-812A-26E80666F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cs typeface="Calibri Light"/>
              </a:rPr>
              <a:t>Logging into Clever and Benchmark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7CCF-681D-4389-A421-164D16C3D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From Clever, your child can access Benchmark and other useful resources. </a:t>
            </a:r>
          </a:p>
          <a:p>
            <a:r>
              <a:rPr lang="en-US" dirty="0">
                <a:ea typeface="+mn-lt"/>
                <a:cs typeface="+mn-lt"/>
              </a:rPr>
              <a:t>Go to </a:t>
            </a:r>
            <a:r>
              <a:rPr lang="en-US" dirty="0">
                <a:ea typeface="+mn-lt"/>
                <a:cs typeface="+mn-lt"/>
                <a:hlinkClick r:id="rId2"/>
              </a:rPr>
              <a:t>www.clever.com/in/yonkers</a:t>
            </a:r>
            <a:r>
              <a:rPr lang="en-US" dirty="0">
                <a:ea typeface="+mn-lt"/>
                <a:cs typeface="+mn-lt"/>
              </a:rPr>
              <a:t> from any internet-enabled device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Click on "Log in with LDAP"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Enter your </a:t>
            </a:r>
            <a:r>
              <a:rPr lang="en-US" b="1" dirty="0">
                <a:ea typeface="+mn-lt"/>
                <a:cs typeface="+mn-lt"/>
              </a:rPr>
              <a:t>district e-mail address:</a:t>
            </a:r>
            <a:endParaRPr lang="en-US" dirty="0"/>
          </a:p>
          <a:p>
            <a:pPr lvl="1"/>
            <a:r>
              <a:rPr lang="en-US" b="1" dirty="0">
                <a:ea typeface="+mn-lt"/>
                <a:cs typeface="+mn-lt"/>
              </a:rPr>
              <a:t>6 digit student ID followed by "</a:t>
            </a:r>
            <a:r>
              <a:rPr lang="en-US" b="1" dirty="0">
                <a:ea typeface="+mn-lt"/>
                <a:cs typeface="+mn-lt"/>
                <a:hlinkClick r:id="rId3"/>
              </a:rPr>
              <a:t>@yonkerspublicschools.org</a:t>
            </a:r>
            <a:r>
              <a:rPr lang="en-US" b="1" dirty="0">
                <a:ea typeface="+mn-lt"/>
                <a:cs typeface="+mn-lt"/>
              </a:rPr>
              <a:t>" (e.g. </a:t>
            </a:r>
            <a:r>
              <a:rPr lang="en-US" b="1" dirty="0">
                <a:ea typeface="+mn-lt"/>
                <a:cs typeface="+mn-lt"/>
                <a:hlinkClick r:id="rId4"/>
              </a:rPr>
              <a:t>123456@yonkerspublicschools.org</a:t>
            </a:r>
            <a:r>
              <a:rPr lang="en-US" b="1" dirty="0">
                <a:ea typeface="+mn-lt"/>
                <a:cs typeface="+mn-lt"/>
              </a:rPr>
              <a:t>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Enter your </a:t>
            </a:r>
            <a:r>
              <a:rPr lang="en-US" b="1" dirty="0">
                <a:ea typeface="+mn-lt"/>
                <a:cs typeface="+mn-lt"/>
              </a:rPr>
              <a:t>district password </a:t>
            </a:r>
            <a:r>
              <a:rPr lang="en-US" dirty="0">
                <a:ea typeface="+mn-lt"/>
                <a:cs typeface="+mn-lt"/>
              </a:rPr>
              <a:t>(same password used for district devices)</a:t>
            </a:r>
            <a:endParaRPr lang="en-US" dirty="0"/>
          </a:p>
          <a:p>
            <a:r>
              <a:rPr lang="en-US" dirty="0">
                <a:cs typeface="Calibri"/>
              </a:rPr>
              <a:t>Click on Benchmark tab and access assignments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0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369E-E5C4-445C-BC3E-4FD387817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Literacy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1A25A-10B0-49F0-8B97-9204361AB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Leaf Man Craft and Story</a:t>
            </a:r>
          </a:p>
          <a:p>
            <a:r>
              <a:rPr lang="en-US" b="1" dirty="0"/>
              <a:t>Roll A Fall Story </a:t>
            </a:r>
          </a:p>
          <a:p>
            <a:r>
              <a:rPr lang="en-US" b="1" dirty="0"/>
              <a:t>Fall Sequencing</a:t>
            </a:r>
          </a:p>
          <a:p>
            <a:r>
              <a:rPr lang="en-US" b="1" dirty="0"/>
              <a:t>Candy Corn and Picking Pumpkins Poems</a:t>
            </a:r>
          </a:p>
          <a:p>
            <a:r>
              <a:rPr lang="en-US" b="1" dirty="0"/>
              <a:t>Read and Build</a:t>
            </a:r>
          </a:p>
          <a:p>
            <a:r>
              <a:rPr lang="en-US" b="1" dirty="0"/>
              <a:t>Take a Break, but Bring a Book!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25399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C81F-3BD0-4361-81B5-AC51AB96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Questions, Comments </a:t>
            </a:r>
            <a:r>
              <a:rPr lang="en-US" sz="4000" b="1"/>
              <a:t>and Evaluations</a:t>
            </a:r>
            <a:endParaRPr lang="en-US" sz="40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115A10-7FD7-4451-BC0A-119C49D3C5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78338" y="1395412"/>
            <a:ext cx="6096000" cy="4057650"/>
          </a:xfrm>
        </p:spPr>
      </p:pic>
    </p:spTree>
    <p:extLst>
      <p:ext uri="{BB962C8B-B14F-4D97-AF65-F5344CB8AC3E}">
        <p14:creationId xmlns:p14="http://schemas.microsoft.com/office/powerpoint/2010/main" val="41896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EAAD9-A0CB-4661-84C9-8A5C2375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Upcoming Parent Workshops</a:t>
            </a:r>
            <a:br>
              <a:rPr lang="en-US" b="1" dirty="0">
                <a:latin typeface="Arial Black" panose="020B0A040201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8269-DB68-4F13-99F3-610B8D5BD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>
                <a:latin typeface="Arial Black" panose="020B0A04020102020204" pitchFamily="34" charset="0"/>
              </a:rPr>
              <a:t>Upcoming Parent Workshops:</a:t>
            </a:r>
          </a:p>
          <a:p>
            <a:pPr marL="0" indent="0" algn="ctr">
              <a:buNone/>
            </a:pPr>
            <a:endParaRPr lang="en-US" sz="4000" b="1" dirty="0">
              <a:latin typeface="Arial Black" panose="020B0A04020102020204" pitchFamily="34" charset="0"/>
            </a:endParaRPr>
          </a:p>
          <a:p>
            <a:pPr algn="ctr"/>
            <a:r>
              <a:rPr lang="en-US" sz="2400" dirty="0"/>
              <a:t>12/9/21- Science Fun at Home</a:t>
            </a:r>
          </a:p>
          <a:p>
            <a:pPr algn="ctr"/>
            <a:r>
              <a:rPr lang="en-US" sz="2400" dirty="0"/>
              <a:t>2/4/22 Test Taking Readiness….NYSESLAT &amp; CBT: ELA &amp; Math (Snow Date: 2/11/22)</a:t>
            </a:r>
          </a:p>
          <a:p>
            <a:pPr algn="ctr"/>
            <a:r>
              <a:rPr lang="en-US" sz="2400" dirty="0"/>
              <a:t>6/10/22 Summer Reading Activities</a:t>
            </a:r>
          </a:p>
        </p:txBody>
      </p:sp>
    </p:spTree>
    <p:extLst>
      <p:ext uri="{BB962C8B-B14F-4D97-AF65-F5344CB8AC3E}">
        <p14:creationId xmlns:p14="http://schemas.microsoft.com/office/powerpoint/2010/main" val="324755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7FDD39-9918-4618-98C9-48F074931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713607" y="1122352"/>
            <a:ext cx="7173158" cy="475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3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693FC-A3FE-46D1-B507-05CD635F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FD6FF-B5E2-4651-B3AB-C806AFD85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600" b="1" dirty="0"/>
              <a:t>Welcome</a:t>
            </a:r>
          </a:p>
          <a:p>
            <a:pPr>
              <a:buFontTx/>
              <a:buChar char="-"/>
            </a:pPr>
            <a:r>
              <a:rPr lang="en-US" sz="3600" b="1" dirty="0"/>
              <a:t>Benchmark Literacy Program Overview</a:t>
            </a:r>
          </a:p>
          <a:p>
            <a:pPr>
              <a:buFontTx/>
              <a:buChar char="-"/>
            </a:pPr>
            <a:r>
              <a:rPr lang="en-US" sz="3600" b="1" dirty="0"/>
              <a:t>Leaf Man Craft &amp; Story</a:t>
            </a:r>
          </a:p>
          <a:p>
            <a:pPr>
              <a:buFontTx/>
              <a:buChar char="-"/>
            </a:pPr>
            <a:r>
              <a:rPr lang="en-US" sz="3600" b="1" dirty="0"/>
              <a:t>Roll a Fall Story</a:t>
            </a:r>
          </a:p>
          <a:p>
            <a:pPr>
              <a:buFontTx/>
              <a:buChar char="-"/>
            </a:pPr>
            <a:r>
              <a:rPr lang="en-US" sz="3600" b="1" dirty="0"/>
              <a:t>Fall Literacy Activities at Home</a:t>
            </a:r>
          </a:p>
          <a:p>
            <a:pPr>
              <a:buFontTx/>
              <a:buChar char="-"/>
            </a:pPr>
            <a:r>
              <a:rPr lang="en-US" sz="3600" b="1" dirty="0"/>
              <a:t>Questions and Comments</a:t>
            </a:r>
          </a:p>
          <a:p>
            <a:pPr>
              <a:buFontTx/>
              <a:buChar char="-"/>
            </a:pPr>
            <a:r>
              <a:rPr lang="en-US" sz="3600" b="1" dirty="0"/>
              <a:t>Evaluations</a:t>
            </a:r>
          </a:p>
        </p:txBody>
      </p:sp>
    </p:spTree>
    <p:extLst>
      <p:ext uri="{BB962C8B-B14F-4D97-AF65-F5344CB8AC3E}">
        <p14:creationId xmlns:p14="http://schemas.microsoft.com/office/powerpoint/2010/main" val="411772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0501-A6B6-4BF9-A5C6-8E2FA57D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What is Benchmark Literacy?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EE96-7944-49F7-85C0-04F1424DC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Benchmark Literacy is a comprehensive research- proven program for our Kindergarten through Sixth grade students. </a:t>
            </a:r>
          </a:p>
        </p:txBody>
      </p:sp>
    </p:spTree>
    <p:extLst>
      <p:ext uri="{BB962C8B-B14F-4D97-AF65-F5344CB8AC3E}">
        <p14:creationId xmlns:p14="http://schemas.microsoft.com/office/powerpoint/2010/main" val="278111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DAF7-2318-445C-B33F-0D4E1181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What is Benchmark Literacy?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9D712-FD1F-4182-A110-8392C0D88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Builds foundational skills such as phonics, word study, and fluency.</a:t>
            </a:r>
          </a:p>
          <a:p>
            <a:r>
              <a:rPr lang="en-US" sz="3200" b="1" dirty="0"/>
              <a:t>Scaffolds for ALL students to access complex informational and literary texts.</a:t>
            </a:r>
          </a:p>
          <a:p>
            <a:r>
              <a:rPr lang="en-US" sz="3200" b="1" dirty="0"/>
              <a:t>Guides students to use text evidence in close reading.</a:t>
            </a:r>
          </a:p>
          <a:p>
            <a:r>
              <a:rPr lang="en-US" sz="3200" b="1" dirty="0"/>
              <a:t>Develops writers by teaching the writing process and writing to sources. </a:t>
            </a:r>
          </a:p>
        </p:txBody>
      </p:sp>
    </p:spTree>
    <p:extLst>
      <p:ext uri="{BB962C8B-B14F-4D97-AF65-F5344CB8AC3E}">
        <p14:creationId xmlns:p14="http://schemas.microsoft.com/office/powerpoint/2010/main" val="238410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E46C3-89A5-4892-A49B-7D29D665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All About the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4FB49-D804-4467-AAC7-6E5F8B011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text is divided into 10 units.</a:t>
            </a:r>
          </a:p>
          <a:p>
            <a:r>
              <a:rPr lang="en-US" dirty="0"/>
              <a:t>Each unit lasts 3 weeks.</a:t>
            </a:r>
          </a:p>
          <a:p>
            <a:r>
              <a:rPr lang="en-US" dirty="0"/>
              <a:t>There are whole group and small group texts.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K-6 students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50% Fiction and 50% Non-fiction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Predictable Routines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Assessments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Engaging Texts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Leveled Readers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Readers Theatre</a:t>
            </a:r>
          </a:p>
          <a:p>
            <a:r>
              <a:rPr lang="en-US" dirty="0">
                <a:solidFill>
                  <a:srgbClr val="000000"/>
                </a:solidFill>
                <a:cs typeface="Calibri"/>
              </a:rPr>
              <a:t>Benchmark Universe-E-books, Reading Logs &amp; Assignment Tracker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5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B916E-7F50-4357-A96E-9E7DA3E4E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Themes (K-6)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0558D-58E4-4736-A07F-60F896925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and Citizenship</a:t>
            </a:r>
          </a:p>
          <a:p>
            <a:r>
              <a:rPr lang="en-US" dirty="0"/>
              <a:t>Character</a:t>
            </a:r>
          </a:p>
          <a:p>
            <a:r>
              <a:rPr lang="en-US" dirty="0"/>
              <a:t>Life Science</a:t>
            </a:r>
          </a:p>
          <a:p>
            <a:r>
              <a:rPr lang="en-US" dirty="0"/>
              <a:t>Point of View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Theme</a:t>
            </a:r>
          </a:p>
          <a:p>
            <a:r>
              <a:rPr lang="en-US" dirty="0"/>
              <a:t>History and Culture</a:t>
            </a:r>
          </a:p>
          <a:p>
            <a:r>
              <a:rPr lang="en-US" dirty="0"/>
              <a:t>Earth Science</a:t>
            </a:r>
          </a:p>
          <a:p>
            <a:r>
              <a:rPr lang="en-US" dirty="0"/>
              <a:t>Economics</a:t>
            </a:r>
          </a:p>
          <a:p>
            <a:r>
              <a:rPr lang="en-US" dirty="0"/>
              <a:t>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27752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8ADD79-6C34-43C2-9912-13D54149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05273-90FC-4241-9CD6-DD454B78F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tx1"/>
                </a:solidFill>
                <a:cs typeface="Calibri"/>
              </a:rPr>
              <a:t>Steps to Advance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is an intervention resource designed to help struggling readers in Grades 2-6.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program provides engaging texts at different reading levels, interactive materials and predictable routines.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6A8E-1B8C-413A-AFFB-2E6E177AE1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tx1"/>
                </a:solidFill>
                <a:cs typeface="Calibri"/>
              </a:rPr>
              <a:t>Advance All 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Accelerating Reading &amp; Language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This program helps striving readers progress to grade-level text and content: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tx1"/>
                </a:solidFill>
                <a:cs typeface="Calibri"/>
              </a:rPr>
              <a:t>Prepares students for grade-level text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chemeClr val="tx1"/>
                </a:solidFill>
                <a:cs typeface="Calibri"/>
              </a:rPr>
              <a:t>Makes grade-level science, social studies and ELA topics accessible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0AD3-8F41-4131-99FF-29FD1B1C5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English Language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34309-301F-4896-8725-0AC51DA2B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cs typeface="Calibri"/>
              </a:rPr>
              <a:t>Correlates with classroom lessons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Same themes and stories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Modified with additional support for language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Contains more pictures to support comprehension</a:t>
            </a:r>
          </a:p>
          <a:p>
            <a:r>
              <a:rPr lang="en-US" b="1" dirty="0">
                <a:solidFill>
                  <a:schemeClr val="tx1"/>
                </a:solidFill>
                <a:cs typeface="Calibri"/>
              </a:rPr>
              <a:t>Provides additional leveled language support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3321F-7338-4F2E-9544-7E7A476C1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5504154"/>
            <a:ext cx="2834640" cy="31201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1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C34D-0209-4533-887F-6D70249BA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All About the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1F52A-3101-4893-AEC1-0E3C1EA90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All Benchmark Advance print components are available online through Benchmark Universe.</a:t>
            </a:r>
          </a:p>
          <a:p>
            <a:r>
              <a:rPr lang="en-US" sz="3600" b="1" dirty="0"/>
              <a:t>There is also an easy to access digital library. </a:t>
            </a:r>
          </a:p>
          <a:p>
            <a:r>
              <a:rPr lang="en-US" sz="3600" b="1" dirty="0"/>
              <a:t>The website can be accessed through your child’s Clever account. </a:t>
            </a:r>
          </a:p>
        </p:txBody>
      </p:sp>
    </p:spTree>
    <p:extLst>
      <p:ext uri="{BB962C8B-B14F-4D97-AF65-F5344CB8AC3E}">
        <p14:creationId xmlns:p14="http://schemas.microsoft.com/office/powerpoint/2010/main" val="218202698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125</TotalTime>
  <Words>504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Black</vt:lpstr>
      <vt:lpstr>Calibri</vt:lpstr>
      <vt:lpstr>Calibri Light</vt:lpstr>
      <vt:lpstr>Corbel</vt:lpstr>
      <vt:lpstr>Wingdings 2</vt:lpstr>
      <vt:lpstr>Frame</vt:lpstr>
      <vt:lpstr>Student Support: At School and At Home</vt:lpstr>
      <vt:lpstr>Agenda</vt:lpstr>
      <vt:lpstr>What is Benchmark Literacy?</vt:lpstr>
      <vt:lpstr>What is Benchmark Literacy?</vt:lpstr>
      <vt:lpstr>All About the Text</vt:lpstr>
      <vt:lpstr>Benchmark Themes (K-6)</vt:lpstr>
      <vt:lpstr>Interventions</vt:lpstr>
      <vt:lpstr>English Language Development</vt:lpstr>
      <vt:lpstr>All About the Technology</vt:lpstr>
      <vt:lpstr>Logging into Clever and Benchmark</vt:lpstr>
      <vt:lpstr>Literacy Activities</vt:lpstr>
      <vt:lpstr>Questions, Comments and Evaluations</vt:lpstr>
      <vt:lpstr>Upcoming Parent Workshops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 Reading Program Overview</dc:title>
  <dc:creator>KALINA, DIANA</dc:creator>
  <cp:lastModifiedBy>KALINA, DIANA</cp:lastModifiedBy>
  <cp:revision>17</cp:revision>
  <dcterms:created xsi:type="dcterms:W3CDTF">2020-10-16T14:52:35Z</dcterms:created>
  <dcterms:modified xsi:type="dcterms:W3CDTF">2021-10-27T19:02:33Z</dcterms:modified>
</cp:coreProperties>
</file>